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4"/>
  </p:notesMasterIdLst>
  <p:sldIdLst>
    <p:sldId id="259" r:id="rId2"/>
    <p:sldId id="260" r:id="rId3"/>
  </p:sldIdLst>
  <p:sldSz cx="23402925" cy="43205400"/>
  <p:notesSz cx="6858000" cy="9926638"/>
  <p:defaultTextStyle>
    <a:defPPr>
      <a:defRPr lang="pt-BR"/>
    </a:defPPr>
    <a:lvl1pPr marL="0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1pPr>
    <a:lvl2pPr marL="1665997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2pPr>
    <a:lvl3pPr marL="3331995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3pPr>
    <a:lvl4pPr marL="4997992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4pPr>
    <a:lvl5pPr marL="6663990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5pPr>
    <a:lvl6pPr marL="8329987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6pPr>
    <a:lvl7pPr marL="9995985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7pPr>
    <a:lvl8pPr marL="11661982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8pPr>
    <a:lvl9pPr marL="13327980" algn="l" defTabSz="3331995" rtl="0" eaLnBrk="1" latinLnBrk="0" hangingPunct="1">
      <a:defRPr sz="6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835">
          <p15:clr>
            <a:srgbClr val="A4A3A4"/>
          </p15:clr>
        </p15:guide>
        <p15:guide id="2" pos="737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fa" initials="l" lastIdx="2" clrIdx="0"/>
  <p:cmAuthor id="1" name="Maria Amélia" initials="M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372ED"/>
    <a:srgbClr val="FFFFFF"/>
    <a:srgbClr val="000000"/>
    <a:srgbClr val="E36D61"/>
    <a:srgbClr val="F4F9CD"/>
    <a:srgbClr val="F6CECA"/>
    <a:srgbClr val="DFF0D5"/>
    <a:srgbClr val="FFECD3"/>
    <a:srgbClr val="00B050"/>
    <a:srgbClr val="C0E1AB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0" d="100"/>
          <a:sy n="30" d="100"/>
        </p:scale>
        <p:origin x="-1158" y="5172"/>
      </p:cViewPr>
      <p:guideLst>
        <p:guide orient="horz" pos="13608"/>
        <p:guide pos="73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D6FA9-26F2-4EB0-A76A-661141851F38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420938" y="744538"/>
            <a:ext cx="20161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714875"/>
            <a:ext cx="5486400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718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9428163"/>
            <a:ext cx="29718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B1D9CB-18FD-4C7F-B758-FCC2949F59D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883153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55220" y="13421681"/>
            <a:ext cx="19892486" cy="92611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510439" y="24483061"/>
            <a:ext cx="16382048" cy="110413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23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473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771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6946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183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5420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465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389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159547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87529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6967121" y="1730223"/>
            <a:ext cx="5265658" cy="36864607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170146" y="1730223"/>
            <a:ext cx="15406926" cy="3686460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117376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450110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48670" y="27763473"/>
            <a:ext cx="19892486" cy="8581072"/>
          </a:xfrm>
        </p:spPr>
        <p:txBody>
          <a:bodyPr anchor="t"/>
          <a:lstStyle>
            <a:lvl1pPr algn="l">
              <a:defRPr sz="168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848670" y="18312296"/>
            <a:ext cx="19892486" cy="9451178"/>
          </a:xfrm>
        </p:spPr>
        <p:txBody>
          <a:bodyPr anchor="b"/>
          <a:lstStyle>
            <a:lvl1pPr marL="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1pPr>
            <a:lvl2pPr marL="1923669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47338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3pPr>
            <a:lvl4pPr marL="5771007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694676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18345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542014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465683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38935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279578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170146" y="10081263"/>
            <a:ext cx="10336292" cy="28513567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4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1896487" y="10081263"/>
            <a:ext cx="10336292" cy="28513567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4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19139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70146" y="9671212"/>
            <a:ext cx="10340356" cy="4030501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23669" indent="0">
              <a:buNone/>
              <a:defRPr sz="8400" b="1"/>
            </a:lvl2pPr>
            <a:lvl3pPr marL="3847338" indent="0">
              <a:buNone/>
              <a:defRPr sz="7600" b="1"/>
            </a:lvl3pPr>
            <a:lvl4pPr marL="5771007" indent="0">
              <a:buNone/>
              <a:defRPr sz="6700" b="1"/>
            </a:lvl4pPr>
            <a:lvl5pPr marL="7694676" indent="0">
              <a:buNone/>
              <a:defRPr sz="6700" b="1"/>
            </a:lvl5pPr>
            <a:lvl6pPr marL="9618345" indent="0">
              <a:buNone/>
              <a:defRPr sz="6700" b="1"/>
            </a:lvl6pPr>
            <a:lvl7pPr marL="11542014" indent="0">
              <a:buNone/>
              <a:defRPr sz="6700" b="1"/>
            </a:lvl7pPr>
            <a:lvl8pPr marL="13465683" indent="0">
              <a:buNone/>
              <a:defRPr sz="6700" b="1"/>
            </a:lvl8pPr>
            <a:lvl9pPr marL="15389352" indent="0">
              <a:buNone/>
              <a:defRPr sz="67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170146" y="13701713"/>
            <a:ext cx="10340356" cy="24893115"/>
          </a:xfrm>
        </p:spPr>
        <p:txBody>
          <a:bodyPr/>
          <a:lstStyle>
            <a:lvl1pPr>
              <a:defRPr sz="10100"/>
            </a:lvl1pPr>
            <a:lvl2pPr>
              <a:defRPr sz="8400"/>
            </a:lvl2pPr>
            <a:lvl3pPr>
              <a:defRPr sz="76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1888362" y="9671212"/>
            <a:ext cx="10344418" cy="4030501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23669" indent="0">
              <a:buNone/>
              <a:defRPr sz="8400" b="1"/>
            </a:lvl2pPr>
            <a:lvl3pPr marL="3847338" indent="0">
              <a:buNone/>
              <a:defRPr sz="7600" b="1"/>
            </a:lvl3pPr>
            <a:lvl4pPr marL="5771007" indent="0">
              <a:buNone/>
              <a:defRPr sz="6700" b="1"/>
            </a:lvl4pPr>
            <a:lvl5pPr marL="7694676" indent="0">
              <a:buNone/>
              <a:defRPr sz="6700" b="1"/>
            </a:lvl5pPr>
            <a:lvl6pPr marL="9618345" indent="0">
              <a:buNone/>
              <a:defRPr sz="6700" b="1"/>
            </a:lvl6pPr>
            <a:lvl7pPr marL="11542014" indent="0">
              <a:buNone/>
              <a:defRPr sz="6700" b="1"/>
            </a:lvl7pPr>
            <a:lvl8pPr marL="13465683" indent="0">
              <a:buNone/>
              <a:defRPr sz="6700" b="1"/>
            </a:lvl8pPr>
            <a:lvl9pPr marL="15389352" indent="0">
              <a:buNone/>
              <a:defRPr sz="67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1888362" y="13701713"/>
            <a:ext cx="10344418" cy="24893115"/>
          </a:xfrm>
        </p:spPr>
        <p:txBody>
          <a:bodyPr/>
          <a:lstStyle>
            <a:lvl1pPr>
              <a:defRPr sz="10100"/>
            </a:lvl1pPr>
            <a:lvl2pPr>
              <a:defRPr sz="8400"/>
            </a:lvl2pPr>
            <a:lvl3pPr>
              <a:defRPr sz="7600"/>
            </a:lvl3pPr>
            <a:lvl4pPr>
              <a:defRPr sz="6700"/>
            </a:lvl4pPr>
            <a:lvl5pPr>
              <a:defRPr sz="6700"/>
            </a:lvl5pPr>
            <a:lvl6pPr>
              <a:defRPr sz="6700"/>
            </a:lvl6pPr>
            <a:lvl7pPr>
              <a:defRPr sz="6700"/>
            </a:lvl7pPr>
            <a:lvl8pPr>
              <a:defRPr sz="6700"/>
            </a:lvl8pPr>
            <a:lvl9pPr>
              <a:defRPr sz="67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14414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68185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033042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70149" y="1720215"/>
            <a:ext cx="7699401" cy="7320915"/>
          </a:xfrm>
        </p:spPr>
        <p:txBody>
          <a:bodyPr anchor="b"/>
          <a:lstStyle>
            <a:lvl1pPr algn="l">
              <a:defRPr sz="84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149895" y="1720219"/>
            <a:ext cx="13082885" cy="36874612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10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70149" y="9041134"/>
            <a:ext cx="7699401" cy="29553697"/>
          </a:xfrm>
        </p:spPr>
        <p:txBody>
          <a:bodyPr/>
          <a:lstStyle>
            <a:lvl1pPr marL="0" indent="0">
              <a:buNone/>
              <a:defRPr sz="5900"/>
            </a:lvl1pPr>
            <a:lvl2pPr marL="1923669" indent="0">
              <a:buNone/>
              <a:defRPr sz="5000"/>
            </a:lvl2pPr>
            <a:lvl3pPr marL="3847338" indent="0">
              <a:buNone/>
              <a:defRPr sz="4200"/>
            </a:lvl3pPr>
            <a:lvl4pPr marL="5771007" indent="0">
              <a:buNone/>
              <a:defRPr sz="3800"/>
            </a:lvl4pPr>
            <a:lvl5pPr marL="7694676" indent="0">
              <a:buNone/>
              <a:defRPr sz="3800"/>
            </a:lvl5pPr>
            <a:lvl6pPr marL="9618345" indent="0">
              <a:buNone/>
              <a:defRPr sz="3800"/>
            </a:lvl6pPr>
            <a:lvl7pPr marL="11542014" indent="0">
              <a:buNone/>
              <a:defRPr sz="3800"/>
            </a:lvl7pPr>
            <a:lvl8pPr marL="13465683" indent="0">
              <a:buNone/>
              <a:defRPr sz="3800"/>
            </a:lvl8pPr>
            <a:lvl9pPr marL="15389352" indent="0">
              <a:buNone/>
              <a:defRPr sz="38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75809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87138" y="30243781"/>
            <a:ext cx="14041755" cy="3570449"/>
          </a:xfrm>
        </p:spPr>
        <p:txBody>
          <a:bodyPr anchor="b"/>
          <a:lstStyle>
            <a:lvl1pPr algn="l">
              <a:defRPr sz="84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587138" y="3860483"/>
            <a:ext cx="14041755" cy="25923240"/>
          </a:xfrm>
        </p:spPr>
        <p:txBody>
          <a:bodyPr/>
          <a:lstStyle>
            <a:lvl1pPr marL="0" indent="0">
              <a:buNone/>
              <a:defRPr sz="13500"/>
            </a:lvl1pPr>
            <a:lvl2pPr marL="1923669" indent="0">
              <a:buNone/>
              <a:defRPr sz="11800"/>
            </a:lvl2pPr>
            <a:lvl3pPr marL="3847338" indent="0">
              <a:buNone/>
              <a:defRPr sz="10100"/>
            </a:lvl3pPr>
            <a:lvl4pPr marL="5771007" indent="0">
              <a:buNone/>
              <a:defRPr sz="8400"/>
            </a:lvl4pPr>
            <a:lvl5pPr marL="7694676" indent="0">
              <a:buNone/>
              <a:defRPr sz="8400"/>
            </a:lvl5pPr>
            <a:lvl6pPr marL="9618345" indent="0">
              <a:buNone/>
              <a:defRPr sz="8400"/>
            </a:lvl6pPr>
            <a:lvl7pPr marL="11542014" indent="0">
              <a:buNone/>
              <a:defRPr sz="8400"/>
            </a:lvl7pPr>
            <a:lvl8pPr marL="13465683" indent="0">
              <a:buNone/>
              <a:defRPr sz="8400"/>
            </a:lvl8pPr>
            <a:lvl9pPr marL="15389352" indent="0">
              <a:buNone/>
              <a:defRPr sz="84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87138" y="33814230"/>
            <a:ext cx="14041755" cy="5070631"/>
          </a:xfrm>
        </p:spPr>
        <p:txBody>
          <a:bodyPr/>
          <a:lstStyle>
            <a:lvl1pPr marL="0" indent="0">
              <a:buNone/>
              <a:defRPr sz="5900"/>
            </a:lvl1pPr>
            <a:lvl2pPr marL="1923669" indent="0">
              <a:buNone/>
              <a:defRPr sz="5000"/>
            </a:lvl2pPr>
            <a:lvl3pPr marL="3847338" indent="0">
              <a:buNone/>
              <a:defRPr sz="4200"/>
            </a:lvl3pPr>
            <a:lvl4pPr marL="5771007" indent="0">
              <a:buNone/>
              <a:defRPr sz="3800"/>
            </a:lvl4pPr>
            <a:lvl5pPr marL="7694676" indent="0">
              <a:buNone/>
              <a:defRPr sz="3800"/>
            </a:lvl5pPr>
            <a:lvl6pPr marL="9618345" indent="0">
              <a:buNone/>
              <a:defRPr sz="3800"/>
            </a:lvl6pPr>
            <a:lvl7pPr marL="11542014" indent="0">
              <a:buNone/>
              <a:defRPr sz="3800"/>
            </a:lvl7pPr>
            <a:lvl8pPr marL="13465683" indent="0">
              <a:buNone/>
              <a:defRPr sz="3800"/>
            </a:lvl8pPr>
            <a:lvl9pPr marL="15389352" indent="0">
              <a:buNone/>
              <a:defRPr sz="38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685034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70147" y="1730220"/>
            <a:ext cx="21062633" cy="7200900"/>
          </a:xfrm>
          <a:prstGeom prst="rect">
            <a:avLst/>
          </a:prstGeom>
        </p:spPr>
        <p:txBody>
          <a:bodyPr vert="horz" lIns="384734" tIns="192367" rIns="384734" bIns="192367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70147" y="10081263"/>
            <a:ext cx="21062633" cy="28513567"/>
          </a:xfrm>
          <a:prstGeom prst="rect">
            <a:avLst/>
          </a:prstGeom>
        </p:spPr>
        <p:txBody>
          <a:bodyPr vert="horz" lIns="384734" tIns="192367" rIns="384734" bIns="192367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170147" y="40045009"/>
            <a:ext cx="5460683" cy="2300287"/>
          </a:xfrm>
          <a:prstGeom prst="rect">
            <a:avLst/>
          </a:prstGeom>
        </p:spPr>
        <p:txBody>
          <a:bodyPr vert="horz" lIns="384734" tIns="192367" rIns="384734" bIns="192367" rtlCol="0" anchor="ctr"/>
          <a:lstStyle>
            <a:lvl1pPr algn="l">
              <a:defRPr sz="5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2F1BB-F2F0-40CC-A9B6-DE14825CA5AB}" type="datetimeFigureOut">
              <a:rPr lang="pt-BR" smtClean="0"/>
              <a:pPr/>
              <a:t>27/10/2015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7996000" y="40045009"/>
            <a:ext cx="7410926" cy="2300287"/>
          </a:xfrm>
          <a:prstGeom prst="rect">
            <a:avLst/>
          </a:prstGeom>
        </p:spPr>
        <p:txBody>
          <a:bodyPr vert="horz" lIns="384734" tIns="192367" rIns="384734" bIns="192367" rtlCol="0" anchor="ctr"/>
          <a:lstStyle>
            <a:lvl1pPr algn="ctr">
              <a:defRPr sz="5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6772097" y="40045009"/>
            <a:ext cx="5460683" cy="2300287"/>
          </a:xfrm>
          <a:prstGeom prst="rect">
            <a:avLst/>
          </a:prstGeom>
        </p:spPr>
        <p:txBody>
          <a:bodyPr vert="horz" lIns="384734" tIns="192367" rIns="384734" bIns="192367" rtlCol="0" anchor="ctr"/>
          <a:lstStyle>
            <a:lvl1pPr algn="r">
              <a:defRPr sz="5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13095-CEB2-4B75-B5D3-869F49A17D6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73455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3847338" rtl="0" eaLnBrk="1" latinLnBrk="0" hangingPunct="1">
        <a:spcBef>
          <a:spcPct val="0"/>
        </a:spcBef>
        <a:buNone/>
        <a:defRPr sz="18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42752" indent="-1442752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13500" kern="1200">
          <a:solidFill>
            <a:schemeClr val="tx1"/>
          </a:solidFill>
          <a:latin typeface="+mn-lt"/>
          <a:ea typeface="+mn-ea"/>
          <a:cs typeface="+mn-cs"/>
        </a:defRPr>
      </a:lvl1pPr>
      <a:lvl2pPr marL="3125962" indent="-1202293" algn="l" defTabSz="3847338" rtl="0" eaLnBrk="1" latinLnBrk="0" hangingPunct="1">
        <a:spcBef>
          <a:spcPct val="20000"/>
        </a:spcBef>
        <a:buFont typeface="Arial" panose="020B0604020202020204" pitchFamily="34" charset="0"/>
        <a:buChar char="–"/>
        <a:defRPr sz="11800" kern="1200">
          <a:solidFill>
            <a:schemeClr val="tx1"/>
          </a:solidFill>
          <a:latin typeface="+mn-lt"/>
          <a:ea typeface="+mn-ea"/>
          <a:cs typeface="+mn-cs"/>
        </a:defRPr>
      </a:lvl2pPr>
      <a:lvl3pPr marL="4809173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3pPr>
      <a:lvl4pPr marL="6732842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–"/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656511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»"/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580180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503849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427518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6351187" indent="-961835" algn="l" defTabSz="384733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23669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47338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771007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694676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18345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542014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465683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389352" algn="l" defTabSz="3847338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jpeg"/><Relationship Id="rId7" Type="http://schemas.openxmlformats.org/officeDocument/2006/relationships/hyperlink" Target="https://www.google.com.br/url?sa=i&amp;rct=j&amp;q=&amp;esrc=s&amp;source=images&amp;cd=&amp;cad=rja&amp;uact=8&amp;ved=&amp;url=http://www.placesonline.com/south_america/brazil/rio_de_janeiro/photo_detail.asp?filename=24610_rio_de_janeiro_cristo_redentor&amp;bvm=bv.105454873,d.Y2I&amp;psig=AFQjCNE94h4-wsH2rjZbF1DP2tFfkgGjLw&amp;ust=1445276708090238" TargetMode="External"/><Relationship Id="rId2" Type="http://schemas.openxmlformats.org/officeDocument/2006/relationships/hyperlink" Target="https://www.google.com.br/url?sa=i&amp;rct=j&amp;q=&amp;esrc=s&amp;source=images&amp;cd=&amp;cad=rja&amp;uact=8&amp;ved=0CAcQjRxqFQoTCI2aj-LOzMgCFUockAodLqQHlw&amp;url=http://projecaoastral.com/experiencias/experiencia-no-cristo-redentor/&amp;psig=AFQjCNFJJZv-9NnFXWux6GoxuHkgrsW_cw&amp;ust=144527799802164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.br/url?sa=i&amp;rct=j&amp;q=&amp;esrc=s&amp;source=images&amp;cd=&amp;cad=rja&amp;uact=8&amp;ved=0CAcQjRxqFQoTCKCry43KzMgCFchMkAodqukOpA&amp;url=http://projecaoastral.com/experiencias/experiencia-no-cristo-redentor/&amp;bvm=bv.105454873,d.Y2I&amp;psig=AFQjCNE94h4-wsH2rjZbF1DP2tFfkgGjLw&amp;ust=1445276708090238" TargetMode="External"/><Relationship Id="rId5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55000" contrast="-75000"/>
                    </a14:imgEffect>
                  </a14:imgLayer>
                </a14:imgProps>
              </a:ext>
            </a:extLst>
          </a:blip>
          <a:srcRect l="13552" r="15409"/>
          <a:stretch/>
        </p:blipFill>
        <p:spPr>
          <a:xfrm>
            <a:off x="-35843" y="-31037"/>
            <a:ext cx="23438767" cy="43236436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468217" y="283918"/>
            <a:ext cx="22322479" cy="1478468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1170147" y="283918"/>
            <a:ext cx="21062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000" dirty="0" smtClean="0">
                <a:solidFill>
                  <a:srgbClr val="FFFF00"/>
                </a:solidFill>
              </a:rPr>
              <a:t>Introdução</a:t>
            </a:r>
            <a:endParaRPr lang="pt-BR" sz="9000" dirty="0">
              <a:solidFill>
                <a:srgbClr val="FFFF00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170147" y="1771275"/>
            <a:ext cx="21062633" cy="13480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5400" dirty="0" smtClean="0">
                <a:solidFill>
                  <a:schemeClr val="bg1"/>
                </a:solidFill>
              </a:rPr>
              <a:t>	</a:t>
            </a:r>
            <a:r>
              <a:rPr lang="pt-BR" sz="5800" dirty="0" smtClean="0">
                <a:solidFill>
                  <a:schemeClr val="bg1"/>
                </a:solidFill>
              </a:rPr>
              <a:t>Índice vem do latim </a:t>
            </a:r>
            <a:r>
              <a:rPr lang="pt-BR" sz="5800" i="1" dirty="0" smtClean="0">
                <a:solidFill>
                  <a:schemeClr val="bg1"/>
                </a:solidFill>
              </a:rPr>
              <a:t>index</a:t>
            </a:r>
            <a:r>
              <a:rPr lang="pt-BR" sz="5800" dirty="0" smtClean="0">
                <a:solidFill>
                  <a:schemeClr val="bg1"/>
                </a:solidFill>
              </a:rPr>
              <a:t> que significa indicador. Hoje em dia usamos vários tipos de índice com o objetivo de quantificar e facilitar a análise nas mais diversas áreas.</a:t>
            </a:r>
          </a:p>
          <a:p>
            <a:pPr algn="just"/>
            <a:r>
              <a:rPr lang="pt-BR" sz="5800" dirty="0">
                <a:solidFill>
                  <a:schemeClr val="bg1"/>
                </a:solidFill>
              </a:rPr>
              <a:t>	</a:t>
            </a:r>
            <a:r>
              <a:rPr lang="pt-BR" sz="5800" dirty="0" smtClean="0">
                <a:solidFill>
                  <a:schemeClr val="bg1"/>
                </a:solidFill>
              </a:rPr>
              <a:t>Quando se fala em índices de desenvolvimento é comum pensarmos em índices como o IDH e o coeficiente de GINI. Ambos são bons e cumprem com seus objetivos, porém, assim como a grande maioria dos índices de desenvolvimento existentes, eles foram criados com o intuito de realizar medições em nível nacional. Por isso, não existem índices específicos para avaliar o ambiente urbano, principalmente as cidades – mesmo que existam variações e adaptações dos índices nacionais – levando em conta as suas características específicas.</a:t>
            </a:r>
          </a:p>
          <a:p>
            <a:pPr algn="just"/>
            <a:r>
              <a:rPr lang="pt-BR" sz="5800" dirty="0">
                <a:solidFill>
                  <a:schemeClr val="bg1"/>
                </a:solidFill>
              </a:rPr>
              <a:t>	</a:t>
            </a:r>
            <a:r>
              <a:rPr lang="pt-BR" sz="5800" dirty="0" smtClean="0">
                <a:solidFill>
                  <a:schemeClr val="bg1"/>
                </a:solidFill>
              </a:rPr>
              <a:t>Definimos cidade como uma área com densidade populacional maior que 1500 pessoas/km² e com população total maior que 50.000 pessoas (DIJKSTRA; POELMAN, 2014).</a:t>
            </a:r>
            <a:endParaRPr lang="pt-BR" sz="5800" dirty="0">
              <a:solidFill>
                <a:schemeClr val="bg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468215" y="15228313"/>
            <a:ext cx="22322480" cy="4907421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1160878" y="15476702"/>
            <a:ext cx="21062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000" dirty="0" smtClean="0">
                <a:solidFill>
                  <a:srgbClr val="FFFF00"/>
                </a:solidFill>
              </a:rPr>
              <a:t>Questão Problema</a:t>
            </a:r>
            <a:endParaRPr lang="pt-BR" sz="9000" dirty="0">
              <a:solidFill>
                <a:srgbClr val="FFFF00"/>
              </a:solidFill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1160878" y="16848672"/>
            <a:ext cx="21034702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just"/>
            <a:r>
              <a:rPr lang="pt-BR" sz="6500" dirty="0">
                <a:solidFill>
                  <a:schemeClr val="bg1"/>
                </a:solidFill>
              </a:rPr>
              <a:t>	Como deve ser estruturado um índice confiável para a medida </a:t>
            </a:r>
            <a:r>
              <a:rPr lang="pt-BR" sz="6500" dirty="0" smtClean="0">
                <a:solidFill>
                  <a:schemeClr val="bg1"/>
                </a:solidFill>
              </a:rPr>
              <a:t>específica </a:t>
            </a:r>
            <a:r>
              <a:rPr lang="pt-BR" sz="6500" dirty="0">
                <a:solidFill>
                  <a:schemeClr val="bg1"/>
                </a:solidFill>
              </a:rPr>
              <a:t>do desenvolvimento urbano de maneira </a:t>
            </a:r>
            <a:r>
              <a:rPr lang="pt-BR" sz="6500" dirty="0" smtClean="0">
                <a:solidFill>
                  <a:schemeClr val="bg1"/>
                </a:solidFill>
              </a:rPr>
              <a:t>a permitir ações políticas e sociais mais eficazes?</a:t>
            </a:r>
            <a:endParaRPr lang="pt-BR" sz="6500" dirty="0">
              <a:solidFill>
                <a:schemeClr val="bg1"/>
              </a:solidFill>
            </a:endParaRPr>
          </a:p>
        </p:txBody>
      </p:sp>
      <p:sp>
        <p:nvSpPr>
          <p:cNvPr id="17" name="Retângulo 16"/>
          <p:cNvSpPr/>
          <p:nvPr/>
        </p:nvSpPr>
        <p:spPr>
          <a:xfrm>
            <a:off x="468216" y="27082108"/>
            <a:ext cx="22322480" cy="15768547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1132948" y="27502411"/>
            <a:ext cx="21062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000" dirty="0" smtClean="0">
                <a:solidFill>
                  <a:srgbClr val="FFFF00"/>
                </a:solidFill>
              </a:rPr>
              <a:t>Objetivo e Relevância</a:t>
            </a:r>
            <a:endParaRPr lang="pt-BR" sz="9000" dirty="0">
              <a:solidFill>
                <a:srgbClr val="FFFF00"/>
              </a:solidFill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170147" y="28985773"/>
            <a:ext cx="21062633" cy="14096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6500" dirty="0" smtClean="0">
                <a:solidFill>
                  <a:schemeClr val="bg1"/>
                </a:solidFill>
              </a:rPr>
              <a:t>	O Índice de Desenvolvimento Urbano tem como objetivo facilitar a comparação entre cidades  atribuindo um valor numérico a elas com base em indicadores considerados importantes para a qualidade de vida numa cidade.</a:t>
            </a:r>
          </a:p>
          <a:p>
            <a:pPr algn="just"/>
            <a:r>
              <a:rPr lang="pt-BR" sz="6500" dirty="0">
                <a:solidFill>
                  <a:schemeClr val="bg1"/>
                </a:solidFill>
              </a:rPr>
              <a:t>	</a:t>
            </a:r>
            <a:r>
              <a:rPr lang="pt-BR" sz="6500" dirty="0" smtClean="0">
                <a:solidFill>
                  <a:schemeClr val="bg1"/>
                </a:solidFill>
              </a:rPr>
              <a:t>O IDU oferece algumas vantagens como: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6500" dirty="0" smtClean="0">
                <a:solidFill>
                  <a:schemeClr val="bg1"/>
                </a:solidFill>
              </a:rPr>
              <a:t>Possibilitar a um urbanista identificar e corrigir problemas em uma cidade, assim como evitar repetir esses mesmos em outras;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6500" dirty="0" smtClean="0">
                <a:solidFill>
                  <a:schemeClr val="bg1"/>
                </a:solidFill>
              </a:rPr>
              <a:t>Possibilitar que um cidadão consiga comparar cidades sem precisar passar por vários índices e dados diferentes;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pt-BR" sz="6500" dirty="0" smtClean="0">
                <a:solidFill>
                  <a:schemeClr val="bg1"/>
                </a:solidFill>
              </a:rPr>
              <a:t>Possibilitar órgãos governamentais identificarem problemas em uma cidade de forma simples </a:t>
            </a:r>
            <a:r>
              <a:rPr lang="pt-BR" sz="6500" dirty="0">
                <a:solidFill>
                  <a:schemeClr val="bg1"/>
                </a:solidFill>
              </a:rPr>
              <a:t>e confiável ao </a:t>
            </a:r>
            <a:r>
              <a:rPr lang="pt-BR" sz="6500" dirty="0" smtClean="0">
                <a:solidFill>
                  <a:schemeClr val="bg1"/>
                </a:solidFill>
              </a:rPr>
              <a:t>analisar o índice, uma vez que os componentes dele são desmembráveis.</a:t>
            </a:r>
            <a:endParaRPr lang="pt-BR" sz="6500" dirty="0">
              <a:solidFill>
                <a:schemeClr val="bg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465513" y="20256996"/>
            <a:ext cx="22322480" cy="663048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1158176" y="20256995"/>
            <a:ext cx="21062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000" dirty="0" smtClean="0">
                <a:solidFill>
                  <a:srgbClr val="FFFF00"/>
                </a:solidFill>
              </a:rPr>
              <a:t>Hipótese</a:t>
            </a:r>
            <a:endParaRPr lang="pt-BR" sz="9000" dirty="0">
              <a:solidFill>
                <a:srgbClr val="FFFF00"/>
              </a:solidFill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1158176" y="21602700"/>
            <a:ext cx="2103470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just"/>
            <a:r>
              <a:rPr lang="pt-BR" sz="6000" dirty="0" smtClean="0">
                <a:solidFill>
                  <a:schemeClr val="bg1"/>
                </a:solidFill>
              </a:rPr>
              <a:t>	Para tal finalidade, acreditamos  que o índice de desenvolvimento urbano deve conter, além dos medidores gerais do IDH (expectativa de vida e PIB nominal per capita), medidores específicos para a vida urbana, de maneira que a sociedade possa acompanhar de forma mais eficiente o desenvolvimento desse espaço geográfico.</a:t>
            </a:r>
            <a:endParaRPr lang="pt-BR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588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2" name="Picture 18" descr="http://projecaoastral.com/wp-content/uploads/2011/09/experiencianocristoredentor3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brightnessContrast bright="-55000" contrast="-75000"/>
                    </a14:imgEffect>
                  </a14:imgLayer>
                </a14:imgProps>
              </a:ext>
            </a:extLst>
          </a:blip>
          <a:srcRect l="14226" r="5362"/>
          <a:stretch>
            <a:fillRect/>
          </a:stretch>
        </p:blipFill>
        <p:spPr bwMode="auto">
          <a:xfrm>
            <a:off x="1" y="0"/>
            <a:ext cx="23438766" cy="43205400"/>
          </a:xfrm>
          <a:prstGeom prst="rect">
            <a:avLst/>
          </a:prstGeom>
          <a:noFill/>
        </p:spPr>
      </p:pic>
      <p:sp>
        <p:nvSpPr>
          <p:cNvPr id="1026" name="AutoShape 2">
            <a:hlinkClick r:id="rId6"/>
          </p:cNvPr>
          <p:cNvSpPr>
            <a:spLocks noChangeAspect="1" noChangeArrowheads="1"/>
          </p:cNvSpPr>
          <p:nvPr/>
        </p:nvSpPr>
        <p:spPr bwMode="auto">
          <a:xfrm>
            <a:off x="136526" y="-1820654"/>
            <a:ext cx="2562225" cy="3803699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28" name="AutoShape 4">
            <a:hlinkClick r:id="rId6"/>
          </p:cNvPr>
          <p:cNvSpPr>
            <a:spLocks noChangeAspect="1" noChangeArrowheads="1"/>
          </p:cNvSpPr>
          <p:nvPr/>
        </p:nvSpPr>
        <p:spPr bwMode="auto">
          <a:xfrm>
            <a:off x="136526" y="-1820654"/>
            <a:ext cx="2562225" cy="3803699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36526" y="-1820654"/>
            <a:ext cx="2581275" cy="3803699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 flipH="1">
            <a:off x="396207" y="5383427"/>
            <a:ext cx="22538829" cy="4555093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solidFill>
              <a:srgbClr val="0372E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6000" dirty="0" smtClean="0">
                <a:solidFill>
                  <a:srgbClr val="FFFF00"/>
                </a:solidFill>
              </a:rPr>
              <a:t>Aplicação</a:t>
            </a:r>
            <a:endParaRPr lang="pt-BR" sz="6000" dirty="0" smtClean="0">
              <a:solidFill>
                <a:schemeClr val="bg1"/>
              </a:solidFill>
            </a:endParaRPr>
          </a:p>
          <a:p>
            <a:pPr algn="just"/>
            <a:r>
              <a:rPr lang="pt-BR" sz="5400" dirty="0" smtClean="0">
                <a:solidFill>
                  <a:schemeClr val="bg1"/>
                </a:solidFill>
              </a:rPr>
              <a:t>	</a:t>
            </a:r>
            <a:r>
              <a:rPr lang="pt-BR" sz="4400" dirty="0" smtClean="0">
                <a:solidFill>
                  <a:schemeClr val="bg1"/>
                </a:solidFill>
              </a:rPr>
              <a:t>Com a intenção de demonstrar o funcionamento do IDU, criamos uma simulação com cidades aleatórias e números fictícios, dispostos na tabela 1. Podemos ver que a melhor cidade não necessariamente é a que tem a melhor nota em todos os quesitos, na verdade, a cidade com melhor nota não é a melhor em nenhum quesito, mas como apresenta maior consistência, acaba pontuando melhor no IDU.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 flipH="1">
            <a:off x="396207" y="24730479"/>
            <a:ext cx="22538829" cy="8125301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solidFill>
              <a:srgbClr val="0372E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solidFill>
                  <a:srgbClr val="FFFF00"/>
                </a:solidFill>
              </a:rPr>
              <a:t>Próximos passos</a:t>
            </a:r>
            <a:endParaRPr lang="pt-BR" sz="5000" dirty="0" smtClean="0">
              <a:solidFill>
                <a:schemeClr val="bg1"/>
              </a:solidFill>
            </a:endParaRPr>
          </a:p>
          <a:p>
            <a:pPr algn="just"/>
            <a:r>
              <a:rPr lang="pt-BR" sz="5400" dirty="0" smtClean="0">
                <a:solidFill>
                  <a:schemeClr val="bg1"/>
                </a:solidFill>
              </a:rPr>
              <a:t>	</a:t>
            </a:r>
            <a:r>
              <a:rPr lang="pt-BR" sz="3600" dirty="0">
                <a:solidFill>
                  <a:schemeClr val="bg1"/>
                </a:solidFill>
              </a:rPr>
              <a:t>Atualmente estamos esperando as respostas de algumas cidades ao redor do mundo sobre como acessar seus dados. Ao termos acesso </a:t>
            </a:r>
            <a:r>
              <a:rPr lang="pt-BR" sz="3600" dirty="0" smtClean="0">
                <a:solidFill>
                  <a:schemeClr val="bg1"/>
                </a:solidFill>
              </a:rPr>
              <a:t>a estes dados teremos </a:t>
            </a:r>
            <a:r>
              <a:rPr lang="pt-BR" sz="3600" dirty="0">
                <a:solidFill>
                  <a:schemeClr val="bg1"/>
                </a:solidFill>
              </a:rPr>
              <a:t>os primeiros resultados reais do índice.</a:t>
            </a:r>
          </a:p>
          <a:p>
            <a:pPr algn="just"/>
            <a:r>
              <a:rPr lang="pt-BR" sz="3600" dirty="0" smtClean="0">
                <a:solidFill>
                  <a:schemeClr val="bg1"/>
                </a:solidFill>
              </a:rPr>
              <a:t>	Também </a:t>
            </a:r>
            <a:r>
              <a:rPr lang="pt-BR" sz="3600" dirty="0">
                <a:solidFill>
                  <a:schemeClr val="bg1"/>
                </a:solidFill>
              </a:rPr>
              <a:t>pretendemos </a:t>
            </a:r>
            <a:r>
              <a:rPr lang="pt-BR" sz="3600" dirty="0" smtClean="0">
                <a:solidFill>
                  <a:schemeClr val="bg1"/>
                </a:solidFill>
              </a:rPr>
              <a:t>coletar dados  do Censo IBGE de 2010, relativos à cidades da região metropolitana de São Paulo.  </a:t>
            </a:r>
            <a:r>
              <a:rPr lang="pt-BR" sz="3600" dirty="0">
                <a:solidFill>
                  <a:schemeClr val="bg1"/>
                </a:solidFill>
              </a:rPr>
              <a:t>Esses dados também serão usados no estabelecimento de uma versão teste do índice junto </a:t>
            </a:r>
            <a:r>
              <a:rPr lang="pt-BR" sz="3600" dirty="0" smtClean="0">
                <a:solidFill>
                  <a:schemeClr val="bg1"/>
                </a:solidFill>
              </a:rPr>
              <a:t>as </a:t>
            </a:r>
            <a:r>
              <a:rPr lang="pt-BR" sz="3600" dirty="0">
                <a:solidFill>
                  <a:schemeClr val="bg1"/>
                </a:solidFill>
              </a:rPr>
              <a:t>das cidades internacionais.</a:t>
            </a:r>
          </a:p>
          <a:p>
            <a:pPr algn="just"/>
            <a:r>
              <a:rPr lang="pt-BR" sz="3600" dirty="0" smtClean="0">
                <a:solidFill>
                  <a:schemeClr val="bg1"/>
                </a:solidFill>
              </a:rPr>
              <a:t>	Quanto </a:t>
            </a:r>
            <a:r>
              <a:rPr lang="pt-BR" sz="3600" dirty="0">
                <a:solidFill>
                  <a:schemeClr val="bg1"/>
                </a:solidFill>
              </a:rPr>
              <a:t>aos </a:t>
            </a:r>
            <a:r>
              <a:rPr lang="pt-BR" sz="3600" dirty="0" smtClean="0">
                <a:solidFill>
                  <a:schemeClr val="bg1"/>
                </a:solidFill>
              </a:rPr>
              <a:t>medidores, </a:t>
            </a:r>
            <a:r>
              <a:rPr lang="pt-BR" sz="3600" dirty="0">
                <a:solidFill>
                  <a:schemeClr val="bg1"/>
                </a:solidFill>
              </a:rPr>
              <a:t>também pretendemos modificar o índice da porcentagem da população alfabetizada para um índice relativo a população com 2º grau (ensino médio ou equivalente) completo, uma vez que acreditamos que essa segunda medição mostra melhor a preparação do indivíduo para o mercado de trabalho.</a:t>
            </a:r>
          </a:p>
          <a:p>
            <a:pPr algn="just"/>
            <a:r>
              <a:rPr lang="pt-BR" sz="3600" dirty="0" smtClean="0">
                <a:solidFill>
                  <a:schemeClr val="bg1"/>
                </a:solidFill>
              </a:rPr>
              <a:t>	Por </a:t>
            </a:r>
            <a:r>
              <a:rPr lang="pt-BR" sz="3600" dirty="0">
                <a:solidFill>
                  <a:schemeClr val="bg1"/>
                </a:solidFill>
              </a:rPr>
              <a:t>fim, pretendemos adicionar ao IDU uma espécie de ranking, ou seja, dividir as </a:t>
            </a:r>
            <a:r>
              <a:rPr lang="pt-BR" sz="3600" dirty="0" smtClean="0">
                <a:solidFill>
                  <a:schemeClr val="bg1"/>
                </a:solidFill>
              </a:rPr>
              <a:t>notas  </a:t>
            </a:r>
            <a:r>
              <a:rPr lang="pt-BR" sz="3600" dirty="0">
                <a:solidFill>
                  <a:schemeClr val="bg1"/>
                </a:solidFill>
              </a:rPr>
              <a:t>em </a:t>
            </a:r>
            <a:r>
              <a:rPr lang="pt-BR" sz="3600" dirty="0" smtClean="0">
                <a:solidFill>
                  <a:schemeClr val="bg1"/>
                </a:solidFill>
              </a:rPr>
              <a:t> faixas como “muito </a:t>
            </a:r>
            <a:r>
              <a:rPr lang="pt-BR" sz="3600" dirty="0">
                <a:solidFill>
                  <a:schemeClr val="bg1"/>
                </a:solidFill>
              </a:rPr>
              <a:t>bom”, “bom”, “aceitável” e “ruim”. Isso ajuda também na compreensão do índice, </a:t>
            </a:r>
            <a:r>
              <a:rPr lang="pt-BR" sz="3600" dirty="0" smtClean="0">
                <a:solidFill>
                  <a:schemeClr val="bg1"/>
                </a:solidFill>
              </a:rPr>
              <a:t>já que </a:t>
            </a:r>
            <a:r>
              <a:rPr lang="pt-BR" sz="3600" dirty="0">
                <a:solidFill>
                  <a:schemeClr val="bg1"/>
                </a:solidFill>
              </a:rPr>
              <a:t>ao </a:t>
            </a:r>
            <a:r>
              <a:rPr lang="pt-BR" sz="3600" dirty="0" smtClean="0">
                <a:solidFill>
                  <a:schemeClr val="bg1"/>
                </a:solidFill>
              </a:rPr>
              <a:t>invés </a:t>
            </a:r>
            <a:r>
              <a:rPr lang="pt-BR" sz="3600" dirty="0">
                <a:solidFill>
                  <a:schemeClr val="bg1"/>
                </a:solidFill>
              </a:rPr>
              <a:t>de ter </a:t>
            </a:r>
            <a:r>
              <a:rPr lang="pt-BR" sz="3600" dirty="0" smtClean="0">
                <a:solidFill>
                  <a:schemeClr val="bg1"/>
                </a:solidFill>
              </a:rPr>
              <a:t>apenas números </a:t>
            </a:r>
            <a:r>
              <a:rPr lang="pt-BR" sz="3600" dirty="0">
                <a:solidFill>
                  <a:schemeClr val="bg1"/>
                </a:solidFill>
              </a:rPr>
              <a:t>que derivam de </a:t>
            </a:r>
            <a:r>
              <a:rPr lang="pt-BR" sz="3600" dirty="0" smtClean="0">
                <a:solidFill>
                  <a:schemeClr val="bg1"/>
                </a:solidFill>
              </a:rPr>
              <a:t>formulas, </a:t>
            </a:r>
            <a:r>
              <a:rPr lang="pt-BR" sz="3600" dirty="0">
                <a:solidFill>
                  <a:schemeClr val="bg1"/>
                </a:solidFill>
              </a:rPr>
              <a:t>com esse ranking as pessoas poderão entender os valores do IDU a partir de concepções simples como “bom” e “ruim”. </a:t>
            </a:r>
          </a:p>
        </p:txBody>
      </p:sp>
      <p:sp>
        <p:nvSpPr>
          <p:cNvPr id="11" name="CaixaDeTexto 10"/>
          <p:cNvSpPr txBox="1"/>
          <p:nvPr/>
        </p:nvSpPr>
        <p:spPr>
          <a:xfrm flipH="1">
            <a:off x="395881" y="32971484"/>
            <a:ext cx="22574995" cy="9414799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solidFill>
              <a:srgbClr val="0372E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6000" dirty="0" smtClean="0">
                <a:solidFill>
                  <a:srgbClr val="FFFF00"/>
                </a:solidFill>
              </a:rPr>
              <a:t>Referências</a:t>
            </a:r>
          </a:p>
          <a:p>
            <a:pPr algn="just"/>
            <a:r>
              <a:rPr lang="pt-BR" sz="3400" dirty="0" smtClean="0">
                <a:solidFill>
                  <a:schemeClr val="bg1"/>
                </a:solidFill>
              </a:rPr>
              <a:t>ALVES, C. E. </a:t>
            </a:r>
            <a:r>
              <a:rPr lang="pt-BR" sz="3400" i="1" dirty="0" smtClean="0">
                <a:solidFill>
                  <a:schemeClr val="bg1"/>
                </a:solidFill>
              </a:rPr>
              <a:t>et al</a:t>
            </a:r>
            <a:r>
              <a:rPr lang="pt-BR" sz="3400" dirty="0" smtClean="0">
                <a:solidFill>
                  <a:schemeClr val="bg1"/>
                </a:solidFill>
              </a:rPr>
              <a:t>. Índice de Desenvolvimento Urbano dos municípios do Espirito Santo. IDU-ES. 2ª edição, Vitória, 2000. p. 31 – 37. Disponível em: &lt; </a:t>
            </a:r>
            <a:r>
              <a:rPr lang="pt-BR" sz="3400" u="sng" dirty="0" smtClean="0">
                <a:solidFill>
                  <a:schemeClr val="bg1"/>
                </a:solidFill>
              </a:rPr>
              <a:t>http://www.ijsn.es.gov.br/Sitio/index.php?option=com_content&amp;view=article&amp;id=893&amp;Itemid=154</a:t>
            </a:r>
            <a:r>
              <a:rPr lang="pt-BR" sz="3400" dirty="0" smtClean="0">
                <a:solidFill>
                  <a:schemeClr val="bg1"/>
                </a:solidFill>
              </a:rPr>
              <a:t>&gt; Acesso em: 29/05/2014</a:t>
            </a:r>
          </a:p>
          <a:p>
            <a:pPr algn="just"/>
            <a:r>
              <a:rPr lang="pt-BR" sz="3400" dirty="0" smtClean="0">
                <a:solidFill>
                  <a:schemeClr val="bg1"/>
                </a:solidFill>
              </a:rPr>
              <a:t>CASTRO, J. D.; PELEGRINI, M. L. Expectativa de Vida e Gastos Públicos em Saúde. Análise Econômica. Ano 30. nº especial. P 97-107. 2012. Disponível em: &lt; http://seer.ufrgs.br/AnaliseEconomica/article/download/25879/21542 &gt; Acesso em: 22/10/2015</a:t>
            </a:r>
          </a:p>
          <a:p>
            <a:pPr algn="just"/>
            <a:r>
              <a:rPr lang="en-US" sz="3400" dirty="0">
                <a:solidFill>
                  <a:schemeClr val="bg1"/>
                </a:solidFill>
              </a:rPr>
              <a:t>DIJKSTRA, L.; POELMAN, H. A </a:t>
            </a:r>
            <a:r>
              <a:rPr lang="en-US" sz="3400" dirty="0" err="1">
                <a:solidFill>
                  <a:schemeClr val="bg1"/>
                </a:solidFill>
              </a:rPr>
              <a:t>harmonised</a:t>
            </a:r>
            <a:r>
              <a:rPr lang="en-US" sz="3400" dirty="0">
                <a:solidFill>
                  <a:schemeClr val="bg1"/>
                </a:solidFill>
              </a:rPr>
              <a:t> definition of cities and rural areas: the new degree of </a:t>
            </a:r>
            <a:r>
              <a:rPr lang="en-US" sz="3400" dirty="0" err="1">
                <a:solidFill>
                  <a:schemeClr val="bg1"/>
                </a:solidFill>
              </a:rPr>
              <a:t>urbanisation</a:t>
            </a:r>
            <a:r>
              <a:rPr lang="en-US" sz="3400" dirty="0">
                <a:solidFill>
                  <a:schemeClr val="bg1"/>
                </a:solidFill>
              </a:rPr>
              <a:t>. Regional working paper. European Commission. 24p. 2014. </a:t>
            </a:r>
            <a:r>
              <a:rPr lang="pt-BR" sz="3400" dirty="0">
                <a:solidFill>
                  <a:schemeClr val="bg1"/>
                </a:solidFill>
              </a:rPr>
              <a:t>Disponível em: &lt; </a:t>
            </a:r>
            <a:r>
              <a:rPr lang="pt-BR" sz="3400" u="sng" dirty="0">
                <a:solidFill>
                  <a:schemeClr val="bg1"/>
                </a:solidFill>
              </a:rPr>
              <a:t>http://ec.europa.eu/regional_policy/sources/docgener/work/2014_01_new_urban.pdf</a:t>
            </a:r>
            <a:r>
              <a:rPr lang="pt-BR" sz="3400" dirty="0">
                <a:solidFill>
                  <a:schemeClr val="bg1"/>
                </a:solidFill>
              </a:rPr>
              <a:t> &gt;. Acesso em: </a:t>
            </a:r>
            <a:r>
              <a:rPr lang="pt-BR" sz="3400" dirty="0" smtClean="0">
                <a:solidFill>
                  <a:schemeClr val="bg1"/>
                </a:solidFill>
              </a:rPr>
              <a:t>21/10/2015</a:t>
            </a:r>
          </a:p>
          <a:p>
            <a:pPr algn="just"/>
            <a:r>
              <a:rPr lang="pt-BR" sz="3400" dirty="0" smtClean="0">
                <a:solidFill>
                  <a:schemeClr val="bg1"/>
                </a:solidFill>
              </a:rPr>
              <a:t>IBGE Disponível em: &lt;</a:t>
            </a:r>
            <a:r>
              <a:rPr lang="pt-BR" sz="3400" u="sng" dirty="0" smtClean="0">
                <a:solidFill>
                  <a:schemeClr val="bg1"/>
                </a:solidFill>
              </a:rPr>
              <a:t>http://www.ibge.gov.br/paísesat/&gt;. Acesso em: 17/04/2014</a:t>
            </a:r>
          </a:p>
          <a:p>
            <a:pPr algn="just"/>
            <a:r>
              <a:rPr lang="en-US" sz="3400" dirty="0">
                <a:solidFill>
                  <a:schemeClr val="bg1"/>
                </a:solidFill>
              </a:rPr>
              <a:t>UNITED NATIONS DEVELOPMENT PROGRAMME. </a:t>
            </a:r>
            <a:r>
              <a:rPr lang="pt-BR" sz="3400" dirty="0" err="1">
                <a:solidFill>
                  <a:schemeClr val="bg1"/>
                </a:solidFill>
              </a:rPr>
              <a:t>Human</a:t>
            </a:r>
            <a:r>
              <a:rPr lang="pt-BR" sz="3400" dirty="0">
                <a:solidFill>
                  <a:schemeClr val="bg1"/>
                </a:solidFill>
              </a:rPr>
              <a:t> </a:t>
            </a:r>
            <a:r>
              <a:rPr lang="pt-BR" sz="3400" dirty="0" err="1">
                <a:solidFill>
                  <a:schemeClr val="bg1"/>
                </a:solidFill>
              </a:rPr>
              <a:t>Development</a:t>
            </a:r>
            <a:r>
              <a:rPr lang="pt-BR" sz="3400" dirty="0">
                <a:solidFill>
                  <a:schemeClr val="bg1"/>
                </a:solidFill>
              </a:rPr>
              <a:t> Index (HDI). 1989-2015. </a:t>
            </a:r>
            <a:r>
              <a:rPr lang="pt-BR" sz="3400" dirty="0" err="1">
                <a:solidFill>
                  <a:schemeClr val="bg1"/>
                </a:solidFill>
              </a:rPr>
              <a:t>DIsponível</a:t>
            </a:r>
            <a:r>
              <a:rPr lang="pt-BR" sz="3400" dirty="0">
                <a:solidFill>
                  <a:schemeClr val="bg1"/>
                </a:solidFill>
              </a:rPr>
              <a:t> em: &lt; </a:t>
            </a:r>
            <a:r>
              <a:rPr lang="pt-BR" sz="3400" u="sng" dirty="0">
                <a:solidFill>
                  <a:schemeClr val="bg1"/>
                </a:solidFill>
              </a:rPr>
              <a:t>http://hdr.undp.org/en/content/human-development-index-hdi</a:t>
            </a:r>
            <a:r>
              <a:rPr lang="en-US" sz="3400" dirty="0">
                <a:solidFill>
                  <a:schemeClr val="bg1"/>
                </a:solidFill>
              </a:rPr>
              <a:t> </a:t>
            </a:r>
            <a:r>
              <a:rPr lang="pt-BR" sz="3400" dirty="0">
                <a:solidFill>
                  <a:schemeClr val="bg1"/>
                </a:solidFill>
              </a:rPr>
              <a:t>&gt; Acesso em: </a:t>
            </a:r>
            <a:r>
              <a:rPr lang="pt-BR" sz="3400" dirty="0" smtClean="0">
                <a:solidFill>
                  <a:schemeClr val="bg1"/>
                </a:solidFill>
              </a:rPr>
              <a:t>12/10/15</a:t>
            </a:r>
          </a:p>
          <a:p>
            <a:pPr algn="just"/>
            <a:r>
              <a:rPr lang="en-US" sz="3400" dirty="0">
                <a:solidFill>
                  <a:schemeClr val="bg1"/>
                </a:solidFill>
              </a:rPr>
              <a:t>WHITE, S., MCCLOSKEY, M. Framework for the 2003 National Assessment of Adult Literacy (NCES 2005-531). U.S. Department of Education.</a:t>
            </a:r>
            <a:r>
              <a:rPr lang="pt-BR" sz="3400" dirty="0">
                <a:solidFill>
                  <a:schemeClr val="bg1"/>
                </a:solidFill>
              </a:rPr>
              <a:t> </a:t>
            </a:r>
            <a:r>
              <a:rPr lang="en-US" sz="3400" dirty="0">
                <a:solidFill>
                  <a:schemeClr val="bg1"/>
                </a:solidFill>
              </a:rPr>
              <a:t>Washington, DC: National Center for Education Statistics. 2005. </a:t>
            </a:r>
            <a:r>
              <a:rPr lang="en-US" sz="3400" dirty="0" err="1">
                <a:solidFill>
                  <a:schemeClr val="bg1"/>
                </a:solidFill>
              </a:rPr>
              <a:t>Disponível</a:t>
            </a:r>
            <a:r>
              <a:rPr lang="en-US" sz="3400" dirty="0">
                <a:solidFill>
                  <a:schemeClr val="bg1"/>
                </a:solidFill>
              </a:rPr>
              <a:t> </a:t>
            </a:r>
            <a:r>
              <a:rPr lang="en-US" sz="3400" dirty="0" err="1">
                <a:solidFill>
                  <a:schemeClr val="bg1"/>
                </a:solidFill>
              </a:rPr>
              <a:t>em</a:t>
            </a:r>
            <a:r>
              <a:rPr lang="en-US" sz="3400" dirty="0">
                <a:solidFill>
                  <a:schemeClr val="bg1"/>
                </a:solidFill>
              </a:rPr>
              <a:t>: &lt; </a:t>
            </a:r>
            <a:r>
              <a:rPr lang="en-US" sz="3400" u="sng" dirty="0">
                <a:solidFill>
                  <a:schemeClr val="bg1"/>
                </a:solidFill>
              </a:rPr>
              <a:t>https://nces.ed.gov/naal/fr_definition.asp</a:t>
            </a:r>
            <a:r>
              <a:rPr lang="en-US" sz="3400" dirty="0">
                <a:solidFill>
                  <a:schemeClr val="bg1"/>
                </a:solidFill>
              </a:rPr>
              <a:t> &gt; </a:t>
            </a:r>
            <a:r>
              <a:rPr lang="en-US" sz="3400" dirty="0" err="1">
                <a:solidFill>
                  <a:schemeClr val="bg1"/>
                </a:solidFill>
              </a:rPr>
              <a:t>Acesso</a:t>
            </a:r>
            <a:r>
              <a:rPr lang="en-US" sz="3400" dirty="0">
                <a:solidFill>
                  <a:schemeClr val="bg1"/>
                </a:solidFill>
              </a:rPr>
              <a:t> </a:t>
            </a:r>
            <a:r>
              <a:rPr lang="en-US" sz="3400" dirty="0" err="1">
                <a:solidFill>
                  <a:schemeClr val="bg1"/>
                </a:solidFill>
              </a:rPr>
              <a:t>em</a:t>
            </a:r>
            <a:r>
              <a:rPr lang="en-US" sz="3400" dirty="0">
                <a:solidFill>
                  <a:schemeClr val="bg1"/>
                </a:solidFill>
              </a:rPr>
              <a:t>: </a:t>
            </a:r>
            <a:r>
              <a:rPr lang="en-US" sz="3400" dirty="0" smtClean="0">
                <a:solidFill>
                  <a:schemeClr val="bg1"/>
                </a:solidFill>
              </a:rPr>
              <a:t>12/10/2015</a:t>
            </a:r>
            <a:endParaRPr lang="pt-BR" sz="3400" dirty="0" smtClean="0">
              <a:solidFill>
                <a:schemeClr val="bg1"/>
              </a:solidFill>
            </a:endParaRPr>
          </a:p>
          <a:p>
            <a:pPr algn="just"/>
            <a:r>
              <a:rPr lang="en-US" sz="3400" dirty="0" smtClean="0">
                <a:solidFill>
                  <a:schemeClr val="bg1"/>
                </a:solidFill>
              </a:rPr>
              <a:t>WORLD HEALTH ORGANIZATION. World Health Statistics 2013. P.49-61 2014. </a:t>
            </a:r>
            <a:r>
              <a:rPr lang="pt-BR" sz="3400" dirty="0" smtClean="0">
                <a:solidFill>
                  <a:schemeClr val="bg1"/>
                </a:solidFill>
              </a:rPr>
              <a:t>Disponível em &lt; </a:t>
            </a:r>
            <a:r>
              <a:rPr lang="pt-BR" sz="3400" u="sng" dirty="0" smtClean="0">
                <a:solidFill>
                  <a:schemeClr val="bg1"/>
                </a:solidFill>
              </a:rPr>
              <a:t>http://www.who.int/gho/publications/world_health_statistics/EN_WHS2013_Full.pdf</a:t>
            </a:r>
            <a:r>
              <a:rPr lang="pt-BR" sz="3400" dirty="0" smtClean="0">
                <a:solidFill>
                  <a:schemeClr val="bg1"/>
                </a:solidFill>
              </a:rPr>
              <a:t> &gt; Acesso em: 12/10/2015</a:t>
            </a:r>
          </a:p>
        </p:txBody>
      </p:sp>
      <p:sp>
        <p:nvSpPr>
          <p:cNvPr id="12" name="CaixaDeTexto 11"/>
          <p:cNvSpPr txBox="1"/>
          <p:nvPr/>
        </p:nvSpPr>
        <p:spPr>
          <a:xfrm flipH="1">
            <a:off x="396207" y="19761210"/>
            <a:ext cx="22538829" cy="4985980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solidFill>
              <a:srgbClr val="0372E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solidFill>
                  <a:srgbClr val="FFFF00"/>
                </a:solidFill>
              </a:rPr>
              <a:t>Conclusão</a:t>
            </a:r>
            <a:endParaRPr lang="pt-BR" sz="5000" dirty="0" smtClean="0">
              <a:solidFill>
                <a:schemeClr val="bg1"/>
              </a:solidFill>
            </a:endParaRPr>
          </a:p>
          <a:p>
            <a:pPr algn="just"/>
            <a:r>
              <a:rPr lang="pt-BR" sz="5400" dirty="0" smtClean="0">
                <a:solidFill>
                  <a:schemeClr val="bg1"/>
                </a:solidFill>
              </a:rPr>
              <a:t>	</a:t>
            </a:r>
            <a:r>
              <a:rPr lang="pt-BR" sz="4800" dirty="0" smtClean="0">
                <a:solidFill>
                  <a:schemeClr val="bg1"/>
                </a:solidFill>
              </a:rPr>
              <a:t>Depois de fazermos as primeiras simulações, chegamos à conclusão de que conseguimos criar um índice específico para o meio urbano, utilizando indicadores focados na cidade, tais como acesso a água encanada e médicos por 1000 habitantes, além de critérios gerais do IDH. Assim, acreditamos que o IDU oferece um medidor mais profundo e direcionado às cidades e como tal nossa hipótese foi aceita</a:t>
            </a:r>
            <a:endParaRPr lang="pt-BR" sz="5200" dirty="0">
              <a:solidFill>
                <a:schemeClr val="bg1"/>
              </a:solidFill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409355305"/>
              </p:ext>
            </p:extLst>
          </p:nvPr>
        </p:nvGraphicFramePr>
        <p:xfrm>
          <a:off x="396206" y="10811231"/>
          <a:ext cx="22538830" cy="88791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6503"/>
                <a:gridCol w="2636709"/>
                <a:gridCol w="1023251"/>
                <a:gridCol w="2540525"/>
                <a:gridCol w="1023251"/>
                <a:gridCol w="2163261"/>
                <a:gridCol w="1023251"/>
                <a:gridCol w="2518935"/>
                <a:gridCol w="1023251"/>
                <a:gridCol w="1647899"/>
                <a:gridCol w="1023251"/>
                <a:gridCol w="2433947"/>
                <a:gridCol w="1058000"/>
                <a:gridCol w="1086796"/>
              </a:tblGrid>
              <a:tr h="869616"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CIDADE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PIB </a:t>
                      </a:r>
                      <a:r>
                        <a:rPr lang="pt-BR" sz="28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Per </a:t>
                      </a:r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Capita (dólares)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Médicos/1000 Habitante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Desemprego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População Alfabetizada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Água </a:t>
                      </a:r>
                      <a:r>
                        <a:rPr lang="pt-BR" sz="28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Potável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Expectativa de vida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28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Índice</a:t>
                      </a:r>
                      <a:endParaRPr lang="pt-BR" sz="24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9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IDU</a:t>
                      </a:r>
                      <a:endParaRPr lang="pt-BR" sz="28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41.000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78,4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99,6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93,4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95,6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81,7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89,9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90,2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B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45.300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80,0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84,6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92,1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93,4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82,4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90,9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85,0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C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15.200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62,6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97,5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75,8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76,2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98,9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94,6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83,1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D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6.100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48,0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99,8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80,2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79,1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78,9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85,3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77,9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4.300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42,4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71,5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97,8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88,1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90,1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80,5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88,1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76,9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26.700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50,0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80,2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91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82,2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75,1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76,2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73,4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G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23.500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69,5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86,3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58,2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64,4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69,2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76,3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79,4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70,6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H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8.100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52,5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50,0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80,2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62,4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78,0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73,8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72,4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64,8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9.000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54,2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28,5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75,8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86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72,3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69,4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57,0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57,0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J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14.700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62,0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13,7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72,3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79,1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74,7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75,1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54,5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K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6.200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48,3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2,8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11,7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49,4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64,4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63,8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35,7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40,7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625708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L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3.200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37,7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6,0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36,2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71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42,6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51,6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68,8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54,7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31,5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  <a:tr h="501037"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M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950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18,4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0,8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2,1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pt-BR" sz="3100" b="1" i="0" u="none" strike="noStrike" dirty="0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18,6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57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14,9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36,2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56,8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>
                          <a:solidFill>
                            <a:schemeClr val="bg1"/>
                          </a:solidFill>
                          <a:effectLst/>
                        </a:rPr>
                        <a:t>15,8</a:t>
                      </a:r>
                      <a:endParaRPr lang="pt-BR" sz="31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31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13,5</a:t>
                      </a:r>
                      <a:endParaRPr lang="pt-BR" sz="3100" b="1" i="0" u="none" strike="noStrike" dirty="0"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369" marB="0" anchor="b"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  <p:sp>
        <p:nvSpPr>
          <p:cNvPr id="3" name="CaixaDeTexto 2"/>
          <p:cNvSpPr txBox="1"/>
          <p:nvPr/>
        </p:nvSpPr>
        <p:spPr>
          <a:xfrm>
            <a:off x="395880" y="9987151"/>
            <a:ext cx="2253915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400" dirty="0" smtClean="0">
                <a:solidFill>
                  <a:schemeClr val="bg1"/>
                </a:solidFill>
              </a:rPr>
              <a:t>Tabela 1: dados obtidos com as simulações realizadas</a:t>
            </a:r>
            <a:endParaRPr lang="pt-BR" sz="3400" dirty="0">
              <a:solidFill>
                <a:schemeClr val="bg1"/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 flipH="1">
            <a:off x="396205" y="142265"/>
            <a:ext cx="22538829" cy="4801314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solidFill>
              <a:srgbClr val="0372E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6000" dirty="0" smtClean="0">
                <a:solidFill>
                  <a:srgbClr val="FFFF00"/>
                </a:solidFill>
              </a:rPr>
              <a:t>Fórmula Final</a:t>
            </a:r>
          </a:p>
          <a:p>
            <a:pPr algn="ctr"/>
            <a:endParaRPr lang="pt-BR" sz="6000" dirty="0" smtClean="0">
              <a:solidFill>
                <a:srgbClr val="FFFF00"/>
              </a:solidFill>
            </a:endParaRPr>
          </a:p>
          <a:p>
            <a:pPr algn="just"/>
            <a:r>
              <a:rPr lang="pt-BR" sz="4400" dirty="0" smtClean="0">
                <a:solidFill>
                  <a:schemeClr val="bg1"/>
                </a:solidFill>
              </a:rPr>
              <a:t>	O cálculo final do índice é obtido a partir da média geométrica dos seis indicadores citados anteriormente. A média geométrica é a média onde multiplicamos todos os termos e extraímos a raiz , sendo o radical a quantidade de fatores. Ela é usada pelo fato de premiar quando os números envolvidos não possuem uma grande variabilidade entre si.</a:t>
            </a:r>
            <a:r>
              <a:rPr lang="pt-BR" sz="5400" dirty="0" smtClean="0">
                <a:solidFill>
                  <a:schemeClr val="bg1"/>
                </a:solidFill>
              </a:rPr>
              <a:t>	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1" y="-561692"/>
            <a:ext cx="184731" cy="112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1" y="-336843"/>
            <a:ext cx="184731" cy="112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" y="630412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1" y="-336843"/>
            <a:ext cx="184731" cy="112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1" y="630412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1" y="-336843"/>
            <a:ext cx="184731" cy="112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1" y="630412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38" name="Rectangle 14"/>
          <p:cNvSpPr>
            <a:spLocks noChangeArrowheads="1"/>
          </p:cNvSpPr>
          <p:nvPr/>
        </p:nvSpPr>
        <p:spPr bwMode="auto">
          <a:xfrm>
            <a:off x="1" y="-336843"/>
            <a:ext cx="184731" cy="112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76926" y="1275489"/>
            <a:ext cx="9577066" cy="934802"/>
          </a:xfrm>
          <a:prstGeom prst="rect">
            <a:avLst/>
          </a:prstGeom>
          <a:noFill/>
        </p:spPr>
      </p:pic>
      <p:sp>
        <p:nvSpPr>
          <p:cNvPr id="1039" name="Rectangle 15"/>
          <p:cNvSpPr>
            <a:spLocks noChangeArrowheads="1"/>
          </p:cNvSpPr>
          <p:nvPr/>
        </p:nvSpPr>
        <p:spPr bwMode="auto">
          <a:xfrm>
            <a:off x="1" y="630412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842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2225</TotalTime>
  <Words>480</Words>
  <Application>Microsoft Office PowerPoint</Application>
  <PresentationFormat>Personalizar</PresentationFormat>
  <Paragraphs>231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3" baseType="lpstr">
      <vt:lpstr>Tema do Office</vt:lpstr>
      <vt:lpstr>Slide 1</vt:lpstr>
      <vt:lpstr>Slide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Angela</dc:creator>
  <cp:lastModifiedBy>Eliezer</cp:lastModifiedBy>
  <cp:revision>172</cp:revision>
  <cp:lastPrinted>2014-10-24T10:11:57Z</cp:lastPrinted>
  <dcterms:created xsi:type="dcterms:W3CDTF">2012-09-25T17:01:53Z</dcterms:created>
  <dcterms:modified xsi:type="dcterms:W3CDTF">2015-10-27T10:56:47Z</dcterms:modified>
</cp:coreProperties>
</file>

<file path=docProps/thumbnail.jpeg>
</file>